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  <p:sldMasterId id="2147483757" r:id="rId7"/>
  </p:sldMasterIdLst>
  <p:notesMasterIdLst>
    <p:notesMasterId r:id="rId16"/>
  </p:notesMasterIdLst>
  <p:sldIdLst>
    <p:sldId id="256" r:id="rId8"/>
    <p:sldId id="278" r:id="rId9"/>
    <p:sldId id="2147481578" r:id="rId10"/>
    <p:sldId id="2147481580" r:id="rId11"/>
    <p:sldId id="269" r:id="rId12"/>
    <p:sldId id="281" r:id="rId13"/>
    <p:sldId id="2147481581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54B6E-738F-8E68-3B9F-49B9B428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F57D0-6F94-870A-EAF4-D53919CB3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F2A0-A3B0-E724-91CC-D2AFC230A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324A-5AD2-140A-DE29-5CD3F1169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0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31229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1" y="0"/>
            <a:ext cx="18288002" cy="10287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64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705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409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5876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86566771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9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0250437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51388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294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8275167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8852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4433638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023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7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77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346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728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51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681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02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304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01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6182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549837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3628676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11461581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2878167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519812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6" Type="http://schemas.openxmlformats.org/officeDocument/2006/relationships/hyperlink" Target="https://documentation.cluedin.net/getting-started/data-ingestion" TargetMode="External"/><Relationship Id="rId11" Type="http://schemas.openxmlformats.org/officeDocument/2006/relationships/hyperlink" Target="https://documentation.cluedin.net/management/rules" TargetMode="External"/><Relationship Id="rId5" Type="http://schemas.openxmlformats.org/officeDocument/2006/relationships/image" Target="../media/image29.svg"/><Relationship Id="rId10" Type="http://schemas.openxmlformats.org/officeDocument/2006/relationships/hyperlink" Target="https://documentation.cluedin.net/training/fundamentals/ingestion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Streamlining rule creation with AI, to ensure accuracy and consistency across your data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5096928" cy="2358681"/>
          </a:xfrm>
        </p:spPr>
        <p:txBody>
          <a:bodyPr/>
          <a:lstStyle/>
          <a:p>
            <a:r>
              <a:rPr lang="en-GB" dirty="0"/>
              <a:t>DEMO: How to set up and use </a:t>
            </a:r>
            <a:br>
              <a:rPr lang="en-GB" dirty="0"/>
            </a:br>
            <a:r>
              <a:rPr lang="en-GB" dirty="0"/>
              <a:t>AI agents to suggest data quality rules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10051838" y="2453054"/>
            <a:ext cx="7332990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is part of a series of practical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trainings on using AI Agents for data management.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Trainer will demonstrate how to use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“Suggest data quality rules” skill to identify rules tailored to a specific dataset.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begin with a simple example of determining potential data quality rules and build toward more complex scenarios in upcoming sessions.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178016"/>
            <a:ext cx="6834918" cy="2568294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7200" dirty="0"/>
              <a:t>Session</a:t>
            </a:r>
            <a:br>
              <a:rPr lang="en-US" sz="7200" dirty="0"/>
            </a:br>
            <a:r>
              <a:rPr lang="en-US" sz="7200" dirty="0"/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10184642" y="6879102"/>
            <a:ext cx="6950123" cy="2517382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defTabSz="1371600">
              <a:defRPr/>
            </a:pPr>
            <a:r>
              <a:rPr lang="en-US" sz="1650" b="1">
                <a:solidFill>
                  <a:srgbClr val="102B4F"/>
                </a:solidFill>
                <a:latin typeface="Open Sans Extrabold"/>
              </a:rPr>
              <a:t>	</a:t>
            </a:r>
            <a:endParaRPr lang="en-US" sz="1800" kern="0">
              <a:solidFill>
                <a:srgbClr val="102B4F"/>
              </a:solidFill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51" y="7363755"/>
            <a:ext cx="551159" cy="5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10654775" y="8039894"/>
            <a:ext cx="6285509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lnSpc>
                <a:spcPts val="2310"/>
              </a:lnSpc>
            </a:pPr>
            <a:r>
              <a:rPr lang="en-US" sz="1800" b="1" dirty="0">
                <a:solidFill>
                  <a:srgbClr val="102B4F"/>
                </a:solidFill>
                <a:latin typeface="Arial" panose="020B0604020202020204"/>
              </a:rPr>
              <a:t>Note: 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This session is designed to develop practical experience with AI agents. For a full overview of AI agents, refer to the “</a:t>
            </a:r>
            <a:r>
              <a:rPr lang="en-GB" sz="1800" dirty="0" err="1">
                <a:solidFill>
                  <a:srgbClr val="102B4F"/>
                </a:solidFill>
                <a:latin typeface="Arial" panose="020B0604020202020204"/>
              </a:rPr>
              <a:t>CluedIn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 AI agents” session.</a:t>
            </a:r>
            <a:endParaRPr lang="en-US" sz="1800" dirty="0">
              <a:solidFill>
                <a:srgbClr val="102B4F"/>
              </a:solidFill>
              <a:latin typeface="Arial" panose="020B0604020202020204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02BA-3180-3ABA-482E-3C71979D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54044A8F-555E-96AF-4853-A15DEBCD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8C0BC9-B794-941C-2B9D-49D9801777B6}"/>
              </a:ext>
            </a:extLst>
          </p:cNvPr>
          <p:cNvSpPr/>
          <p:nvPr/>
        </p:nvSpPr>
        <p:spPr>
          <a:xfrm>
            <a:off x="4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sz="4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21D1F6-42A9-4FFB-A586-96684A1E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645749"/>
            <a:ext cx="6637863" cy="2619696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The data </a:t>
            </a:r>
            <a:br>
              <a:rPr lang="en-US" sz="6600" b="1">
                <a:solidFill>
                  <a:schemeClr val="bg1"/>
                </a:solidFill>
              </a:rPr>
            </a:br>
            <a:r>
              <a:rPr lang="en-US" sz="6600" b="1">
                <a:solidFill>
                  <a:schemeClr val="bg1"/>
                </a:solidFill>
              </a:rPr>
              <a:t>we’ll use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86DDCE-C344-BC95-9F20-AA61CBBAB2C2}"/>
              </a:ext>
            </a:extLst>
          </p:cNvPr>
          <p:cNvGrpSpPr/>
          <p:nvPr/>
        </p:nvGrpSpPr>
        <p:grpSpPr>
          <a:xfrm>
            <a:off x="8398953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49F0A-9115-215D-788A-A6CAD9438111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 sz="405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E2BE0C-92CD-F5C3-1932-EA6A3868F05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9DE5137F-68D0-7B07-F99D-F959A23E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A7D7029-8A34-092B-F69D-928DD489641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D9E2F9C-9439-3110-88FC-353EF15A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3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20C4B-BE2B-4916-4435-1FF1DF2389C5}"/>
              </a:ext>
            </a:extLst>
          </p:cNvPr>
          <p:cNvSpPr txBox="1"/>
          <p:nvPr/>
        </p:nvSpPr>
        <p:spPr>
          <a:xfrm>
            <a:off x="10542494" y="5143500"/>
            <a:ext cx="6332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2400" b="1" dirty="0">
                <a:solidFill>
                  <a:srgbClr val="000000"/>
                </a:solidFill>
                <a:latin typeface="Arial" panose="020B0604020202020204"/>
              </a:rPr>
              <a:t>Order data: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Invalid or inconsistent order statuses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Negative order amounts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Dates in mixed or invalid formats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Missing customer references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Non-standard currencies or payment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D8D28B-BFC2-83CB-79A7-E18AAAC7C301}"/>
              </a:ext>
            </a:extLst>
          </p:cNvPr>
          <p:cNvSpPr/>
          <p:nvPr/>
        </p:nvSpPr>
        <p:spPr>
          <a:xfrm>
            <a:off x="10101649" y="5143499"/>
            <a:ext cx="139632" cy="2677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CE76E20-9CC8-9362-4476-1507C413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648" y="2751341"/>
            <a:ext cx="6929052" cy="2546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are working with </a:t>
            </a:r>
            <a:r>
              <a:rPr lang="en-GB" sz="2400" b="1" dirty="0"/>
              <a:t>NorthStar Retail</a:t>
            </a:r>
            <a:r>
              <a:rPr lang="en-GB" sz="2400" dirty="0"/>
              <a:t>, a fictional international retailer. The challenge? </a:t>
            </a:r>
            <a:br>
              <a:rPr lang="en-GB" sz="2400" dirty="0"/>
            </a:br>
            <a:r>
              <a:rPr lang="en-GB" sz="2400" dirty="0"/>
              <a:t>We want to ensure that incoming order data is accurate, consistent, and complete.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66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98651-E7F7-BEAE-8404-DF7AF51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2F20FD-C968-A134-FC47-B487B086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15" y="3296911"/>
            <a:ext cx="15393170" cy="36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GB" dirty="0"/>
              <a:t>How to set up and use </a:t>
            </a:r>
            <a:br>
              <a:rPr lang="en-GB" dirty="0"/>
            </a:br>
            <a:r>
              <a:rPr lang="en-GB" dirty="0"/>
              <a:t>AI agents to suggest data quality rules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Use AI agents to suggest context-specific data quality rules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Interpret results and decide when to accept or reject them</a:t>
            </a: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4499042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/>
              <a:t>You now understand how to leverage AI agents to effectively improve data quality at scale</a:t>
            </a:r>
            <a:endParaRPr lang="en-US" sz="2400"/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6A07ECFB-4913-7DDF-8932-0F938DEA85EC}"/>
              </a:ext>
            </a:extLst>
          </p:cNvPr>
          <p:cNvSpPr/>
          <p:nvPr/>
        </p:nvSpPr>
        <p:spPr>
          <a:xfrm>
            <a:off x="6281532" y="7432099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8D2FE-E5C5-5663-5FAE-1E8581BF0BD6}"/>
              </a:ext>
            </a:extLst>
          </p:cNvPr>
          <p:cNvSpPr txBox="1">
            <a:spLocks/>
          </p:cNvSpPr>
          <p:nvPr/>
        </p:nvSpPr>
        <p:spPr>
          <a:xfrm>
            <a:off x="6576046" y="7575020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Next step:</a:t>
            </a:r>
          </a:p>
          <a:p>
            <a:pPr marL="0" indent="0">
              <a:buNone/>
            </a:pPr>
            <a:r>
              <a:rPr lang="en-US" sz="2400"/>
              <a:t>Pause the video and replicate the process.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191F3-4FCA-4374-AA7B-E3B9C0F0EB77}"/>
              </a:ext>
            </a:extLst>
          </p:cNvPr>
          <p:cNvGrpSpPr/>
          <p:nvPr/>
        </p:nvGrpSpPr>
        <p:grpSpPr>
          <a:xfrm>
            <a:off x="15400677" y="8476891"/>
            <a:ext cx="834891" cy="814412"/>
            <a:chOff x="5599301" y="6045018"/>
            <a:chExt cx="850294" cy="829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DB03B-282E-0619-5496-7626C61421DF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2E5E1-E808-A4A3-9052-E3D4B2DE2CA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9" name="Graphic 8" descr="Caret Up with solid fill">
                <a:extLst>
                  <a:ext uri="{FF2B5EF4-FFF2-40B4-BE49-F238E27FC236}">
                    <a16:creationId xmlns:a16="http://schemas.microsoft.com/office/drawing/2014/main" id="{E674DCEB-35A1-C5CD-6DDC-E644D0D2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16C940E-A16B-31D4-E7CB-A3CFE12155C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927464"/>
            <a:ext cx="6834918" cy="2342886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6600">
                <a:solidFill>
                  <a:schemeClr val="bg1"/>
                </a:solidFill>
              </a:rPr>
              <a:t>Recommended materials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10091089" y="5373806"/>
            <a:ext cx="7672275" cy="21572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10091089" y="5373805"/>
            <a:ext cx="167697" cy="2157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64CFBA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44" y="5679428"/>
            <a:ext cx="329670" cy="328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11006099" y="56707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Ingest data | </a:t>
            </a:r>
            <a:r>
              <a:rPr kumimoji="0" lang="en-GB" sz="16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CluedIn</a:t>
            </a:r>
            <a:r>
              <a:rPr kumimoji="0" lang="en-GB" sz="1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 Documentation</a:t>
            </a:r>
            <a:endParaRPr kumimoji="0" lang="en-GB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10091090" y="4312322"/>
            <a:ext cx="7338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Before you get down to practice, make sure you are comfortable with data ingestion, mapping, and rules. </a:t>
            </a:r>
            <a:endParaRPr kumimoji="0" lang="en-LT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pic>
        <p:nvPicPr>
          <p:cNvPr id="8" name="Graphic 7" descr="Link with solid fill">
            <a:extLst>
              <a:ext uri="{FF2B5EF4-FFF2-40B4-BE49-F238E27FC236}">
                <a16:creationId xmlns:a16="http://schemas.microsoft.com/office/drawing/2014/main" id="{11F5C64C-4773-1CAC-7144-17809D22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249828"/>
            <a:ext cx="329670" cy="328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544119-19DF-FEC1-133B-09FFE92055ED}"/>
              </a:ext>
            </a:extLst>
          </p:cNvPr>
          <p:cNvSpPr txBox="1"/>
          <p:nvPr/>
        </p:nvSpPr>
        <p:spPr>
          <a:xfrm>
            <a:off x="11006099" y="62411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1.1. Ingestion | </a:t>
            </a:r>
            <a:r>
              <a:rPr kumimoji="0" lang="en-GB" sz="16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CluedIn</a:t>
            </a:r>
            <a:r>
              <a:rPr kumimoji="0" lang="en-GB" sz="1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 Documentation</a:t>
            </a:r>
            <a:endParaRPr kumimoji="0" lang="en-GB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nk with solid fill">
            <a:extLst>
              <a:ext uri="{FF2B5EF4-FFF2-40B4-BE49-F238E27FC236}">
                <a16:creationId xmlns:a16="http://schemas.microsoft.com/office/drawing/2014/main" id="{17ECE5AA-45F8-30D8-31C3-063B96B2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828933"/>
            <a:ext cx="329670" cy="328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E9EC0-8AB6-18E2-2A63-2D1888C36A9E}"/>
              </a:ext>
            </a:extLst>
          </p:cNvPr>
          <p:cNvSpPr txBox="1"/>
          <p:nvPr/>
        </p:nvSpPr>
        <p:spPr>
          <a:xfrm>
            <a:off x="11006099" y="6820228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Rules | </a:t>
            </a:r>
            <a:r>
              <a:rPr kumimoji="0" lang="en-GB" sz="16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CluedIn</a:t>
            </a:r>
            <a:r>
              <a:rPr kumimoji="0" lang="en-GB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 Documentation</a:t>
            </a:r>
            <a:endParaRPr kumimoji="0" lang="en-GB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5"/>
          <a:stretch>
            <a:fillRect/>
          </a:stretch>
        </p:blipFill>
        <p:spPr>
          <a:xfrm>
            <a:off x="0" y="0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/>
              <a:t>Learn more about AI agents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US" sz="3000" dirty="0"/>
              <a:t>Explore more advanced used cases.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1_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832D56-4360-43C7-9FF2-B742F501B18F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2132f155-a075-45b1-b535-0b465d57d705"/>
    <ds:schemaRef ds:uri="http://schemas.microsoft.com/office/2006/documentManagement/types"/>
    <ds:schemaRef ds:uri="http://purl.org/dc/terms/"/>
    <ds:schemaRef ds:uri="a34941db-1617-495b-b0ef-3e2b3c18028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10922</TotalTime>
  <Words>334</Words>
  <Application>Microsoft Office PowerPoint</Application>
  <PresentationFormat>Custom</PresentationFormat>
  <Paragraphs>44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Open Sans</vt:lpstr>
      <vt:lpstr>Open Sans bold</vt:lpstr>
      <vt:lpstr>Open Sans ExtraBold</vt:lpstr>
      <vt:lpstr>CluedIn-Training-Template</vt:lpstr>
      <vt:lpstr>CluedIn-theme-2025</vt:lpstr>
      <vt:lpstr>1_CluedIn-Training-Template</vt:lpstr>
      <vt:lpstr>1_CluedIn-theme-2025</vt:lpstr>
      <vt:lpstr>PowerPoint Presentation</vt:lpstr>
      <vt:lpstr>Session Goal</vt:lpstr>
      <vt:lpstr>The data  we’ll use</vt:lpstr>
      <vt:lpstr>PowerPoint Presentation</vt:lpstr>
      <vt:lpstr>PowerPoint Presentation</vt:lpstr>
      <vt:lpstr>Demo summary</vt:lpstr>
      <vt:lpstr>Recommended 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14</cp:revision>
  <dcterms:created xsi:type="dcterms:W3CDTF">2022-06-22T13:00:19Z</dcterms:created>
  <dcterms:modified xsi:type="dcterms:W3CDTF">2025-10-14T11:23:20Z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